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86" r:id="rId3"/>
    <p:sldId id="293" r:id="rId4"/>
    <p:sldId id="257" r:id="rId5"/>
    <p:sldId id="258" r:id="rId6"/>
    <p:sldId id="259" r:id="rId7"/>
    <p:sldId id="260" r:id="rId8"/>
    <p:sldId id="261" r:id="rId9"/>
    <p:sldId id="262" r:id="rId10"/>
    <p:sldId id="263" r:id="rId11"/>
    <p:sldId id="264" r:id="rId12"/>
    <p:sldId id="265" r:id="rId13"/>
    <p:sldId id="266" r:id="rId14"/>
    <p:sldId id="267" r:id="rId15"/>
    <p:sldId id="268" r:id="rId16"/>
    <p:sldId id="270" r:id="rId17"/>
    <p:sldId id="271" r:id="rId18"/>
    <p:sldId id="295" r:id="rId19"/>
    <p:sldId id="29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E699B67-198B-476E-B9E4-10008A7B6A43}" type="datetimeFigureOut">
              <a:rPr lang="en-AU" smtClean="0"/>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8215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E699B67-198B-476E-B9E4-10008A7B6A43}" type="datetimeFigureOut">
              <a:rPr lang="en-AU" smtClean="0"/>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118742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E699B67-198B-476E-B9E4-10008A7B6A43}" type="datetimeFigureOut">
              <a:rPr lang="en-AU" smtClean="0"/>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411809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E699B67-198B-476E-B9E4-10008A7B6A43}" type="datetimeFigureOut">
              <a:rPr lang="en-AU" smtClean="0"/>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31595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699B67-198B-476E-B9E4-10008A7B6A43}" type="datetimeFigureOut">
              <a:rPr lang="en-AU" smtClean="0"/>
              <a:t>18/02/2019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393948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E699B67-198B-476E-B9E4-10008A7B6A43}" type="datetimeFigureOut">
              <a:rPr lang="en-AU" smtClean="0"/>
              <a:t>18/02/2019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405675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E699B67-198B-476E-B9E4-10008A7B6A43}" type="datetimeFigureOut">
              <a:rPr lang="en-AU" smtClean="0"/>
              <a:t>18/02/2019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182794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E699B67-198B-476E-B9E4-10008A7B6A43}" type="datetimeFigureOut">
              <a:rPr lang="en-AU" smtClean="0"/>
              <a:t>18/02/2019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365901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699B67-198B-476E-B9E4-10008A7B6A43}" type="datetimeFigureOut">
              <a:rPr lang="en-AU" smtClean="0"/>
              <a:t>18/02/2019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2224952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699B67-198B-476E-B9E4-10008A7B6A43}" type="datetimeFigureOut">
              <a:rPr lang="en-AU" smtClean="0"/>
              <a:t>18/02/2019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87805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699B67-198B-476E-B9E4-10008A7B6A43}" type="datetimeFigureOut">
              <a:rPr lang="en-AU" smtClean="0"/>
              <a:t>18/02/2019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F424242-05F7-40C8-9001-7C3F3A6D4EAD}" type="slidenum">
              <a:rPr lang="en-AU" smtClean="0"/>
              <a:t>‹#›</a:t>
            </a:fld>
            <a:endParaRPr lang="en-AU"/>
          </a:p>
        </p:txBody>
      </p:sp>
    </p:spTree>
    <p:extLst>
      <p:ext uri="{BB962C8B-B14F-4D97-AF65-F5344CB8AC3E}">
        <p14:creationId xmlns:p14="http://schemas.microsoft.com/office/powerpoint/2010/main" val="106907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99B67-198B-476E-B9E4-10008A7B6A43}" type="datetimeFigureOut">
              <a:rPr lang="en-AU" smtClean="0"/>
              <a:t>18/02/2019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24242-05F7-40C8-9001-7C3F3A6D4EAD}" type="slidenum">
              <a:rPr lang="en-AU" smtClean="0"/>
              <a:t>‹#›</a:t>
            </a:fld>
            <a:endParaRPr lang="en-AU"/>
          </a:p>
        </p:txBody>
      </p:sp>
    </p:spTree>
    <p:extLst>
      <p:ext uri="{BB962C8B-B14F-4D97-AF65-F5344CB8AC3E}">
        <p14:creationId xmlns:p14="http://schemas.microsoft.com/office/powerpoint/2010/main" val="2260595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Relationships>
</file>

<file path=ppt/slides/_rels/slide1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5.tif"/></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OSEPH HUNG\Pictures\new\troi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B361D98-4785-4602-A59D-88188B0F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49707"/>
            <a:ext cx="4252175" cy="4325129"/>
          </a:xfrm>
          <a:prstGeom prst="rect">
            <a:avLst/>
          </a:prstGeom>
        </p:spPr>
      </p:pic>
      <p:pic>
        <p:nvPicPr>
          <p:cNvPr id="4" name="Picture 3">
            <a:extLst>
              <a:ext uri="{FF2B5EF4-FFF2-40B4-BE49-F238E27FC236}">
                <a16:creationId xmlns:a16="http://schemas.microsoft.com/office/drawing/2014/main" id="{A381F3F9-9161-436D-A7A7-5221A470B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159" y="0"/>
            <a:ext cx="3766159" cy="3352800"/>
          </a:xfrm>
          <a:prstGeom prst="rect">
            <a:avLst/>
          </a:prstGeom>
        </p:spPr>
      </p:pic>
      <p:sp>
        <p:nvSpPr>
          <p:cNvPr id="5" name="Rectangle 4"/>
          <p:cNvSpPr/>
          <p:nvPr/>
        </p:nvSpPr>
        <p:spPr>
          <a:xfrm>
            <a:off x="38099" y="432820"/>
            <a:ext cx="9144000"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a:t>
            </a:r>
            <a:r>
              <a:rPr lang="en-AU" sz="3200" b="1" dirty="0">
                <a:solidFill>
                  <a:schemeClr val="bg1"/>
                </a:solidFill>
                <a:latin typeface="Times New Roman" panose="02020603050405020304" pitchFamily="18" charset="0"/>
                <a:cs typeface="Times New Roman" panose="02020603050405020304" pitchFamily="18" charset="0"/>
              </a:rPr>
              <a:t>7 </a:t>
            </a:r>
            <a:r>
              <a:rPr lang="vi-VN" sz="3200" b="1" dirty="0">
                <a:solidFill>
                  <a:schemeClr val="bg1"/>
                </a:solidFill>
                <a:latin typeface="Times New Roman" panose="02020603050405020304" pitchFamily="18" charset="0"/>
                <a:cs typeface="Times New Roman" panose="02020603050405020304" pitchFamily="18" charset="0"/>
              </a:rPr>
              <a:t>Thường Niên Năm </a:t>
            </a:r>
            <a:r>
              <a:rPr lang="en-AU" sz="3200" b="1" dirty="0">
                <a:solidFill>
                  <a:schemeClr val="bg1"/>
                </a:solidFill>
                <a:latin typeface="Times New Roman" panose="02020603050405020304" pitchFamily="18" charset="0"/>
                <a:cs typeface="Times New Roman" panose="02020603050405020304" pitchFamily="18" charset="0"/>
              </a:rPr>
              <a:t>C</a:t>
            </a:r>
            <a:endParaRPr lang="en-AU" sz="32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0"/>
            <a:ext cx="8915399" cy="584775"/>
          </a:xfrm>
          <a:prstGeom prst="rect">
            <a:avLst/>
          </a:prstGeom>
        </p:spPr>
        <p:txBody>
          <a:bodyPr wrap="square">
            <a:spAutoFit/>
          </a:bodyPr>
          <a:lstStyle/>
          <a:p>
            <a:pPr lvl="0" algn="ctr"/>
            <a:r>
              <a:rPr lang="en-AU" sz="3200" dirty="0">
                <a:solidFill>
                  <a:srgbClr val="FFFF00"/>
                </a:solidFill>
                <a:latin typeface="Tahoma" pitchFamily="34" charset="0"/>
                <a:ea typeface="Tahoma" pitchFamily="34" charset="0"/>
                <a:cs typeface="Tahoma" pitchFamily="34" charset="0"/>
              </a:rPr>
              <a:t>7th Sunday in Ordinary Time - Year C</a:t>
            </a:r>
          </a:p>
        </p:txBody>
      </p:sp>
      <p:sp>
        <p:nvSpPr>
          <p:cNvPr id="7" name="Rectangle 6"/>
          <p:cNvSpPr/>
          <p:nvPr/>
        </p:nvSpPr>
        <p:spPr>
          <a:xfrm>
            <a:off x="1447800" y="5611282"/>
            <a:ext cx="6400800" cy="892552"/>
          </a:xfrm>
          <a:prstGeom prst="rect">
            <a:avLst/>
          </a:prstGeom>
        </p:spPr>
        <p:txBody>
          <a:bodyPr wrap="square">
            <a:spAutoFit/>
          </a:bodyPr>
          <a:lstStyle/>
          <a:p>
            <a:pPr algn="ctr"/>
            <a:r>
              <a:rPr lang="en-AU" sz="3200" dirty="0">
                <a:solidFill>
                  <a:schemeClr val="bg1"/>
                </a:solidFill>
                <a:latin typeface="Tahoma" pitchFamily="34" charset="0"/>
                <a:ea typeface="Tahoma" pitchFamily="34" charset="0"/>
                <a:cs typeface="Tahoma" pitchFamily="34" charset="0"/>
              </a:rPr>
              <a:t>24/02/2019</a:t>
            </a:r>
          </a:p>
          <a:p>
            <a:pPr algn="ctr"/>
            <a:r>
              <a:rPr lang="en-AU" sz="2000" dirty="0" err="1">
                <a:solidFill>
                  <a:schemeClr val="bg1"/>
                </a:solidFill>
                <a:latin typeface="Tahoma" pitchFamily="34" charset="0"/>
                <a:ea typeface="Tahoma" pitchFamily="34" charset="0"/>
                <a:cs typeface="Tahoma" pitchFamily="34" charset="0"/>
              </a:rPr>
              <a:t>Hùng</a:t>
            </a:r>
            <a:r>
              <a:rPr lang="en-AU" sz="2000" dirty="0">
                <a:solidFill>
                  <a:schemeClr val="bg1"/>
                </a:solidFill>
                <a:latin typeface="Tahoma" pitchFamily="34" charset="0"/>
                <a:ea typeface="Tahoma" pitchFamily="34" charset="0"/>
                <a:cs typeface="Tahoma" pitchFamily="34" charset="0"/>
              </a:rPr>
              <a:t> Ph</a:t>
            </a:r>
            <a:r>
              <a:rPr lang="vi-VN" sz="2000" dirty="0">
                <a:solidFill>
                  <a:schemeClr val="bg1"/>
                </a:solidFill>
                <a:latin typeface="Tahoma" pitchFamily="34" charset="0"/>
                <a:ea typeface="Tahoma" pitchFamily="34" charset="0"/>
                <a:cs typeface="Tahoma" pitchFamily="34" charset="0"/>
              </a:rPr>
              <a:t>ư</a:t>
            </a:r>
            <a:r>
              <a:rPr lang="en-US" sz="2000" dirty="0" err="1">
                <a:solidFill>
                  <a:schemeClr val="bg1"/>
                </a:solidFill>
                <a:latin typeface="Tahoma" pitchFamily="34" charset="0"/>
                <a:ea typeface="Tahoma" pitchFamily="34" charset="0"/>
                <a:cs typeface="Tahoma" pitchFamily="34" charset="0"/>
              </a:rPr>
              <a:t>ơng</a:t>
            </a:r>
            <a:r>
              <a:rPr lang="en-US" sz="2000" dirty="0">
                <a:solidFill>
                  <a:schemeClr val="bg1"/>
                </a:solidFill>
                <a:latin typeface="Tahoma" pitchFamily="34" charset="0"/>
                <a:ea typeface="Tahoma" pitchFamily="34" charset="0"/>
                <a:cs typeface="Tahoma" pitchFamily="34" charset="0"/>
              </a:rPr>
              <a:t> &amp; Thanh </a:t>
            </a:r>
            <a:r>
              <a:rPr lang="en-US" sz="2000" dirty="0" err="1">
                <a:solidFill>
                  <a:schemeClr val="bg1"/>
                </a:solidFill>
                <a:latin typeface="Tahoma" pitchFamily="34" charset="0"/>
                <a:ea typeface="Tahoma" pitchFamily="34" charset="0"/>
                <a:cs typeface="Tahoma" pitchFamily="34" charset="0"/>
              </a:rPr>
              <a:t>Quảng</a:t>
            </a:r>
            <a:r>
              <a:rPr lang="en-US" sz="2000" dirty="0">
                <a:solidFill>
                  <a:schemeClr val="bg1"/>
                </a:solidFill>
                <a:latin typeface="Tahoma" pitchFamily="34" charset="0"/>
                <a:ea typeface="Tahoma" pitchFamily="34" charset="0"/>
                <a:cs typeface="Tahoma" pitchFamily="34" charset="0"/>
              </a:rPr>
              <a:t> </a:t>
            </a:r>
            <a:r>
              <a:rPr lang="en-US" sz="2000" dirty="0" err="1">
                <a:solidFill>
                  <a:schemeClr val="bg1"/>
                </a:solidFill>
                <a:latin typeface="Tahoma" pitchFamily="34" charset="0"/>
                <a:ea typeface="Tahoma" pitchFamily="34" charset="0"/>
                <a:cs typeface="Tahoma" pitchFamily="34" charset="0"/>
              </a:rPr>
              <a:t>thực</a:t>
            </a:r>
            <a:r>
              <a:rPr lang="en-US" sz="2000" dirty="0">
                <a:solidFill>
                  <a:schemeClr val="bg1"/>
                </a:solidFill>
                <a:latin typeface="Tahoma" pitchFamily="34" charset="0"/>
                <a:ea typeface="Tahoma" pitchFamily="34" charset="0"/>
                <a:cs typeface="Tahoma" pitchFamily="34" charset="0"/>
              </a:rPr>
              <a:t> </a:t>
            </a:r>
            <a:r>
              <a:rPr lang="en-US" sz="2000" dirty="0" err="1">
                <a:solidFill>
                  <a:schemeClr val="bg1"/>
                </a:solidFill>
                <a:latin typeface="Tahoma" pitchFamily="34" charset="0"/>
                <a:ea typeface="Tahoma" pitchFamily="34" charset="0"/>
                <a:cs typeface="Tahoma" pitchFamily="34" charset="0"/>
              </a:rPr>
              <a:t>hiện</a:t>
            </a:r>
            <a:endParaRPr lang="en-AU" sz="2000" dirty="0"/>
          </a:p>
        </p:txBody>
      </p:sp>
    </p:spTree>
    <p:extLst>
      <p:ext uri="{BB962C8B-B14F-4D97-AF65-F5344CB8AC3E}">
        <p14:creationId xmlns:p14="http://schemas.microsoft.com/office/powerpoint/2010/main" val="67764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78511"/>
            <a:ext cx="9138634" cy="1661993"/>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Và nếu anh em làm ơn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cho kẻ làm ơn cho mình, thì còn gì là ân với nghĩa? Ngay cả người tội lỗi cũng làm như thế.</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29304" y="202842"/>
            <a:ext cx="2838160" cy="480131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And if you do good to those who do good to you, what thanks can you expect? For even sinners do that much. </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85194" y="0"/>
            <a:ext cx="6153440" cy="464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17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44" y="4672786"/>
            <a:ext cx="9171905" cy="2185214"/>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Nếu anh em cho vay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mà hy vọng đòi lại được, thì còn gì là ân với nghĩa? Cả người tội lỗi cũng cho kẻ tội lỗi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vay mượn để được trả lại sòng phẳng.</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0" y="73015"/>
            <a:ext cx="3857947" cy="480131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And if you lend to those from whom you hope to receive, what thanks can you expect? Even sinners lend to sinners to get back the same amount.</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57947" y="-4787"/>
            <a:ext cx="5313958" cy="39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19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20881"/>
            <a:ext cx="9136487" cy="1661993"/>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Trái lại, anh em hãy yêu kẻ thù,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hãy làm ơn và cho vay mà chẳng hề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hy vọng được đền trả. </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0" y="178700"/>
            <a:ext cx="2667000" cy="427809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Instead, love your enemies and do good, and lend without any hope of return.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469487" cy="48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99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72786"/>
            <a:ext cx="9144000" cy="2185214"/>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Như vậy, phần thưởng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dành cho anh em sẽ lớn lao, và anh em sẽ là con Đấng Tối Cao, vì Người vẫn nhân hậu với cả phường vô ân và quân độc ác.</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69761" y="76200"/>
            <a:ext cx="3206839" cy="480131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You will have a great reward, and you will be sons of the Most High, for he himself is kind to the ungrateful and the wicked.</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522" y="-4294"/>
            <a:ext cx="5889478" cy="442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17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974106"/>
            <a:ext cx="8767293" cy="1138773"/>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"Anh em hãy có lòng nhân từ,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như Cha anh em là Đấng nhân từ.</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0" y="152400"/>
            <a:ext cx="3092884" cy="323165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‘Be compassionate as your Father is compassionate.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884" y="0"/>
            <a:ext cx="604232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19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72786"/>
            <a:ext cx="9144000" cy="2185214"/>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Anh em đừng xét đoán, thì anh em sẽ không bị Thiên Chúa xét đoán. Anh em đừng lên án, thì sẽ không bị Thiên Chúa lên án. Anh em hãy tha thứ, thì sẽ được Thiên Chúa thứ tha.</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35169" y="0"/>
            <a:ext cx="4114799" cy="480131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Do not judge, and you will not be judged yourselves; do not condemn, and you will not be condemned yourselves; grant pardon, and you will be pardoned. </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853" y="0"/>
            <a:ext cx="507414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99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3952"/>
            <a:ext cx="3581400" cy="480131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Give, and there will be gifts for you: a full measure, pressed down, shaken together, and running over, will be poured into your lap; </a:t>
            </a:r>
            <a:endParaRPr lang="en-AU" dirty="0"/>
          </a:p>
        </p:txBody>
      </p:sp>
      <p:sp>
        <p:nvSpPr>
          <p:cNvPr id="3" name="Rectangle 2"/>
          <p:cNvSpPr/>
          <p:nvPr/>
        </p:nvSpPr>
        <p:spPr>
          <a:xfrm>
            <a:off x="76200" y="4643809"/>
            <a:ext cx="9067800" cy="2185214"/>
          </a:xfrm>
          <a:prstGeom prst="rect">
            <a:avLst/>
          </a:prstGeom>
        </p:spPr>
        <p:txBody>
          <a:bodyPr wrap="square">
            <a:spAutoFit/>
          </a:bodyPr>
          <a:lstStyle/>
          <a:p>
            <a:pPr algn="ctr"/>
            <a:r>
              <a:rPr lang="vi-VN" sz="3400" dirty="0">
                <a:solidFill>
                  <a:prstClr val="white"/>
                </a:solidFill>
                <a:latin typeface="Tahoma" pitchFamily="34" charset="0"/>
                <a:ea typeface="Tahoma" pitchFamily="34" charset="0"/>
                <a:cs typeface="Tahoma" pitchFamily="34" charset="0"/>
              </a:rPr>
              <a:t>Anh em hãy cho, thì sẽ được </a:t>
            </a:r>
            <a:endParaRPr lang="en-US" sz="3400" dirty="0">
              <a:solidFill>
                <a:prstClr val="white"/>
              </a:solidFill>
              <a:latin typeface="Tahoma" pitchFamily="34" charset="0"/>
              <a:ea typeface="Tahoma" pitchFamily="34" charset="0"/>
              <a:cs typeface="Tahoma" pitchFamily="34" charset="0"/>
            </a:endParaRPr>
          </a:p>
          <a:p>
            <a:pPr algn="ctr"/>
            <a:r>
              <a:rPr lang="vi-VN" sz="3400" dirty="0">
                <a:solidFill>
                  <a:prstClr val="white"/>
                </a:solidFill>
                <a:latin typeface="Tahoma" pitchFamily="34" charset="0"/>
                <a:ea typeface="Tahoma" pitchFamily="34" charset="0"/>
                <a:cs typeface="Tahoma" pitchFamily="34" charset="0"/>
              </a:rPr>
              <a:t>Thiên Chúa cho lại. Người sẽ đong cho anh em đấu đủ lượng đã dằn, đã lắc và đầy tràn, mà đổ vào vạt áo anh em. </a:t>
            </a:r>
            <a:endParaRPr lang="en-AU"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292"/>
            <a:ext cx="5562600" cy="417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19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56541"/>
            <a:ext cx="8965223" cy="1661993"/>
          </a:xfrm>
          <a:prstGeom prst="rect">
            <a:avLst/>
          </a:prstGeom>
        </p:spPr>
        <p:txBody>
          <a:bodyPr wrap="square">
            <a:spAutoFit/>
          </a:bodyPr>
          <a:lstStyle/>
          <a:p>
            <a:pPr lvl="0" algn="ctr"/>
            <a:r>
              <a:rPr lang="vi-VN" sz="3400" dirty="0">
                <a:solidFill>
                  <a:prstClr val="white"/>
                </a:solidFill>
                <a:latin typeface="Tahoma" pitchFamily="34" charset="0"/>
                <a:ea typeface="Tahoma" pitchFamily="34" charset="0"/>
                <a:cs typeface="Tahoma" pitchFamily="34" charset="0"/>
              </a:rPr>
              <a:t>Vì anh em đong bằng đấu nào, </a:t>
            </a:r>
            <a:endParaRPr lang="en-US" sz="3400" dirty="0">
              <a:solidFill>
                <a:prstClr val="white"/>
              </a:solidFill>
              <a:latin typeface="Tahoma" pitchFamily="34" charset="0"/>
              <a:ea typeface="Tahoma" pitchFamily="34" charset="0"/>
              <a:cs typeface="Tahoma" pitchFamily="34" charset="0"/>
            </a:endParaRPr>
          </a:p>
          <a:p>
            <a:pPr lvl="0" algn="ctr"/>
            <a:r>
              <a:rPr lang="vi-VN" sz="3400" dirty="0">
                <a:solidFill>
                  <a:prstClr val="white"/>
                </a:solidFill>
                <a:latin typeface="Tahoma" pitchFamily="34" charset="0"/>
                <a:ea typeface="Tahoma" pitchFamily="34" charset="0"/>
                <a:cs typeface="Tahoma" pitchFamily="34" charset="0"/>
              </a:rPr>
              <a:t>thì Thiên Chúa sẽ đong lại cho anh em </a:t>
            </a:r>
            <a:endParaRPr lang="en-US" sz="3400" dirty="0">
              <a:solidFill>
                <a:prstClr val="white"/>
              </a:solidFill>
              <a:latin typeface="Tahoma" pitchFamily="34" charset="0"/>
              <a:ea typeface="Tahoma" pitchFamily="34" charset="0"/>
              <a:cs typeface="Tahoma" pitchFamily="34" charset="0"/>
            </a:endParaRPr>
          </a:p>
          <a:p>
            <a:pPr lvl="0" algn="ctr"/>
            <a:r>
              <a:rPr lang="vi-VN" sz="3400" dirty="0">
                <a:solidFill>
                  <a:prstClr val="white"/>
                </a:solidFill>
                <a:latin typeface="Tahoma" pitchFamily="34" charset="0"/>
                <a:ea typeface="Tahoma" pitchFamily="34" charset="0"/>
                <a:cs typeface="Tahoma" pitchFamily="34" charset="0"/>
              </a:rPr>
              <a:t>bằng đấu ấy.“</a:t>
            </a:r>
            <a:endParaRPr lang="en-AU" sz="3400" dirty="0">
              <a:solidFill>
                <a:prstClr val="white"/>
              </a:solidFill>
              <a:latin typeface="Tahoma" pitchFamily="34" charset="0"/>
              <a:ea typeface="Tahoma" pitchFamily="34" charset="0"/>
              <a:cs typeface="Tahoma" pitchFamily="34" charset="0"/>
            </a:endParaRPr>
          </a:p>
        </p:txBody>
      </p:sp>
      <p:sp>
        <p:nvSpPr>
          <p:cNvPr id="3" name="Rectangle 2"/>
          <p:cNvSpPr/>
          <p:nvPr/>
        </p:nvSpPr>
        <p:spPr>
          <a:xfrm>
            <a:off x="61643" y="213141"/>
            <a:ext cx="3367357" cy="3231654"/>
          </a:xfrm>
          <a:prstGeom prst="rect">
            <a:avLst/>
          </a:prstGeom>
        </p:spPr>
        <p:txBody>
          <a:bodyPr wrap="square">
            <a:spAutoFit/>
          </a:bodyPr>
          <a:lstStyle/>
          <a:p>
            <a:pPr lvl="0" algn="ctr"/>
            <a:r>
              <a:rPr lang="en-AU" sz="3400" dirty="0">
                <a:solidFill>
                  <a:srgbClr val="FFFF00"/>
                </a:solidFill>
                <a:latin typeface="Tahoma" pitchFamily="34" charset="0"/>
                <a:ea typeface="Tahoma" pitchFamily="34" charset="0"/>
                <a:cs typeface="Tahoma" pitchFamily="34" charset="0"/>
              </a:rPr>
              <a:t>because the amount you measure out</a:t>
            </a:r>
          </a:p>
          <a:p>
            <a:pPr lvl="0" algn="ctr"/>
            <a:r>
              <a:rPr lang="en-AU" sz="3400" dirty="0">
                <a:solidFill>
                  <a:srgbClr val="FFFF00"/>
                </a:solidFill>
                <a:latin typeface="Tahoma" pitchFamily="34" charset="0"/>
                <a:ea typeface="Tahoma" pitchFamily="34" charset="0"/>
                <a:cs typeface="Tahoma" pitchFamily="34" charset="0"/>
              </a:rPr>
              <a:t> is the amount you will be given back.’…</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05" y="0"/>
            <a:ext cx="579341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991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SEPH HUNG\Pictures\new\troi 5.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SEPH HUNG\Pictures\Pictures\tai lieu tu Hp 07-10-17\Pictures\hinh cut\hinh phuc am 2019\mercy 2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5" y="0"/>
            <a:ext cx="4623710" cy="43614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5621" y="3155449"/>
            <a:ext cx="3701604" cy="1569660"/>
          </a:xfrm>
          <a:prstGeom prst="rect">
            <a:avLst/>
          </a:prstGeom>
        </p:spPr>
        <p:txBody>
          <a:bodyPr wrap="square">
            <a:spAutoFit/>
          </a:bodyPr>
          <a:lstStyle/>
          <a:p>
            <a:pPr lvl="0" algn="ctr"/>
            <a:r>
              <a:rPr lang="en-AU" sz="3200" dirty="0">
                <a:solidFill>
                  <a:srgbClr val="FFFF00"/>
                </a:solidFill>
                <a:latin typeface="Tahoma" pitchFamily="34" charset="0"/>
                <a:ea typeface="Tahoma" pitchFamily="34" charset="0"/>
                <a:cs typeface="Tahoma" pitchFamily="34" charset="0"/>
              </a:rPr>
              <a:t>7th Sunday in Ordinary Time - Year C</a:t>
            </a:r>
          </a:p>
        </p:txBody>
      </p:sp>
      <p:pic>
        <p:nvPicPr>
          <p:cNvPr id="8" name="Picture 7">
            <a:extLst>
              <a:ext uri="{FF2B5EF4-FFF2-40B4-BE49-F238E27FC236}">
                <a16:creationId xmlns:a16="http://schemas.microsoft.com/office/drawing/2014/main" id="{95E5D56C-9B9D-4F48-9B18-E149F2DD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344690"/>
            <a:ext cx="5126121" cy="4543362"/>
          </a:xfrm>
          <a:prstGeom prst="rect">
            <a:avLst/>
          </a:prstGeom>
        </p:spPr>
      </p:pic>
      <p:sp>
        <p:nvSpPr>
          <p:cNvPr id="9" name="Rectangle 8"/>
          <p:cNvSpPr/>
          <p:nvPr/>
        </p:nvSpPr>
        <p:spPr>
          <a:xfrm>
            <a:off x="212275" y="5823166"/>
            <a:ext cx="8719450"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a:t>
            </a:r>
            <a:r>
              <a:rPr lang="en-AU" sz="3200" b="1" dirty="0">
                <a:solidFill>
                  <a:schemeClr val="bg1"/>
                </a:solidFill>
                <a:latin typeface="Times New Roman" panose="02020603050405020304" pitchFamily="18" charset="0"/>
                <a:cs typeface="Times New Roman" panose="02020603050405020304" pitchFamily="18" charset="0"/>
              </a:rPr>
              <a:t>7 </a:t>
            </a:r>
            <a:r>
              <a:rPr lang="vi-VN" sz="3200" b="1" dirty="0">
                <a:solidFill>
                  <a:schemeClr val="bg1"/>
                </a:solidFill>
                <a:latin typeface="Times New Roman" panose="02020603050405020304" pitchFamily="18" charset="0"/>
                <a:cs typeface="Times New Roman" panose="02020603050405020304" pitchFamily="18" charset="0"/>
              </a:rPr>
              <a:t>Thường Niên Năm </a:t>
            </a:r>
            <a:r>
              <a:rPr lang="en-AU" sz="3200" b="1" dirty="0">
                <a:solidFill>
                  <a:schemeClr val="bg1"/>
                </a:solidFill>
                <a:latin typeface="Times New Roman" panose="02020603050405020304" pitchFamily="18" charset="0"/>
                <a:cs typeface="Times New Roman" panose="02020603050405020304" pitchFamily="18" charset="0"/>
              </a:rPr>
              <a:t>C</a:t>
            </a:r>
            <a:endParaRPr lang="en-AU"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769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SEPH HUNG\Pictures\new\thuong x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D2B042-B6B1-47E6-8673-5300CA550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659403"/>
            <a:ext cx="4838299" cy="5198597"/>
          </a:xfrm>
          <a:prstGeom prst="rect">
            <a:avLst/>
          </a:prstGeom>
        </p:spPr>
      </p:pic>
      <p:sp>
        <p:nvSpPr>
          <p:cNvPr id="4" name="Rectangle 3"/>
          <p:cNvSpPr/>
          <p:nvPr/>
        </p:nvSpPr>
        <p:spPr>
          <a:xfrm>
            <a:off x="152400" y="533400"/>
            <a:ext cx="8724499" cy="584775"/>
          </a:xfrm>
          <a:prstGeom prst="rect">
            <a:avLst/>
          </a:prstGeom>
        </p:spPr>
        <p:txBody>
          <a:bodyPr wrap="square">
            <a:spAutoFit/>
          </a:bodyPr>
          <a:lstStyle/>
          <a:p>
            <a:pPr lvl="0" algn="ctr"/>
            <a:r>
              <a:rPr lang="en-AU" sz="3200" dirty="0">
                <a:solidFill>
                  <a:srgbClr val="FFFF00"/>
                </a:solidFill>
                <a:latin typeface="Tahoma" pitchFamily="34" charset="0"/>
                <a:ea typeface="Tahoma" pitchFamily="34" charset="0"/>
                <a:cs typeface="Tahoma" pitchFamily="34" charset="0"/>
              </a:rPr>
              <a:t>7th Sunday in Ordinary Time - Year C</a:t>
            </a:r>
          </a:p>
        </p:txBody>
      </p:sp>
      <p:sp>
        <p:nvSpPr>
          <p:cNvPr id="5" name="Rectangle 4"/>
          <p:cNvSpPr/>
          <p:nvPr/>
        </p:nvSpPr>
        <p:spPr>
          <a:xfrm>
            <a:off x="406923" y="0"/>
            <a:ext cx="8737077"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a:t>
            </a:r>
            <a:r>
              <a:rPr lang="en-AU" sz="3200" b="1" dirty="0">
                <a:solidFill>
                  <a:schemeClr val="bg1"/>
                </a:solidFill>
                <a:latin typeface="Times New Roman" panose="02020603050405020304" pitchFamily="18" charset="0"/>
                <a:cs typeface="Times New Roman" panose="02020603050405020304" pitchFamily="18" charset="0"/>
              </a:rPr>
              <a:t>7 </a:t>
            </a:r>
            <a:r>
              <a:rPr lang="vi-VN" sz="3200" b="1" dirty="0">
                <a:solidFill>
                  <a:schemeClr val="bg1"/>
                </a:solidFill>
                <a:latin typeface="Times New Roman" panose="02020603050405020304" pitchFamily="18" charset="0"/>
                <a:cs typeface="Times New Roman" panose="02020603050405020304" pitchFamily="18" charset="0"/>
              </a:rPr>
              <a:t>Thường Niên Năm </a:t>
            </a:r>
            <a:r>
              <a:rPr lang="en-AU" sz="3200" b="1" dirty="0">
                <a:solidFill>
                  <a:schemeClr val="bg1"/>
                </a:solidFill>
                <a:latin typeface="Times New Roman" panose="02020603050405020304" pitchFamily="18" charset="0"/>
                <a:cs typeface="Times New Roman" panose="02020603050405020304" pitchFamily="18" charset="0"/>
              </a:rPr>
              <a:t>C</a:t>
            </a:r>
            <a:endParaRPr lang="en-AU"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619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SEPH HUNG\Pictures\new\troi 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81F3F9-9161-436D-A7A7-5221A470B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500" y="152400"/>
            <a:ext cx="4707699" cy="4191000"/>
          </a:xfrm>
          <a:prstGeom prst="rect">
            <a:avLst/>
          </a:prstGeom>
        </p:spPr>
      </p:pic>
      <p:pic>
        <p:nvPicPr>
          <p:cNvPr id="5" name="Picture 4">
            <a:extLst>
              <a:ext uri="{FF2B5EF4-FFF2-40B4-BE49-F238E27FC236}">
                <a16:creationId xmlns:a16="http://schemas.microsoft.com/office/drawing/2014/main" id="{8792D7A6-2E0A-4C88-B9EB-E900F3EEF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98325"/>
            <a:ext cx="5400675" cy="4200525"/>
          </a:xfrm>
          <a:prstGeom prst="rect">
            <a:avLst/>
          </a:prstGeom>
        </p:spPr>
      </p:pic>
      <p:sp>
        <p:nvSpPr>
          <p:cNvPr id="6" name="Rectangle 5"/>
          <p:cNvSpPr/>
          <p:nvPr/>
        </p:nvSpPr>
        <p:spPr>
          <a:xfrm>
            <a:off x="152400" y="0"/>
            <a:ext cx="8763000" cy="584775"/>
          </a:xfrm>
          <a:prstGeom prst="rect">
            <a:avLst/>
          </a:prstGeom>
        </p:spPr>
        <p:txBody>
          <a:bodyPr wrap="square">
            <a:spAutoFit/>
          </a:bodyPr>
          <a:lstStyle/>
          <a:p>
            <a:pPr lvl="0" algn="ctr"/>
            <a:r>
              <a:rPr lang="en-AU" sz="3200" dirty="0">
                <a:solidFill>
                  <a:prstClr val="white"/>
                </a:solidFill>
                <a:latin typeface="Tahoma" pitchFamily="34" charset="0"/>
                <a:ea typeface="Tahoma" pitchFamily="34" charset="0"/>
                <a:cs typeface="Tahoma" pitchFamily="34" charset="0"/>
              </a:rPr>
              <a:t>7th Sunday in Ordinary Time - Year C</a:t>
            </a:r>
          </a:p>
        </p:txBody>
      </p:sp>
      <p:sp>
        <p:nvSpPr>
          <p:cNvPr id="7" name="Rectangle 6"/>
          <p:cNvSpPr/>
          <p:nvPr/>
        </p:nvSpPr>
        <p:spPr>
          <a:xfrm>
            <a:off x="5067299" y="5562600"/>
            <a:ext cx="4152900" cy="1077218"/>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a:t>
            </a:r>
            <a:r>
              <a:rPr lang="en-AU" sz="3200" b="1" dirty="0">
                <a:solidFill>
                  <a:srgbClr val="FFFF00"/>
                </a:solidFill>
                <a:latin typeface="Times New Roman" panose="02020603050405020304" pitchFamily="18" charset="0"/>
                <a:cs typeface="Times New Roman" panose="02020603050405020304" pitchFamily="18" charset="0"/>
              </a:rPr>
              <a:t>7 </a:t>
            </a:r>
            <a:r>
              <a:rPr lang="vi-VN" sz="3200" b="1" dirty="0">
                <a:solidFill>
                  <a:srgbClr val="FFFF00"/>
                </a:solidFill>
                <a:latin typeface="Times New Roman" panose="02020603050405020304" pitchFamily="18" charset="0"/>
                <a:cs typeface="Times New Roman" panose="02020603050405020304" pitchFamily="18" charset="0"/>
              </a:rPr>
              <a:t>Thường Niên Năm </a:t>
            </a:r>
            <a:r>
              <a:rPr lang="en-AU" sz="3200" b="1" dirty="0">
                <a:solidFill>
                  <a:srgbClr val="FFFF00"/>
                </a:solidFill>
                <a:latin typeface="Times New Roman" panose="02020603050405020304" pitchFamily="18" charset="0"/>
                <a:cs typeface="Times New Roman" panose="02020603050405020304" pitchFamily="18" charset="0"/>
              </a:rPr>
              <a:t>C</a:t>
            </a:r>
            <a:endParaRPr lang="en-AU"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09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 HUNG\Pictures\new\merc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AA3E6A-1E4A-406A-8B1C-34AD91C44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5600"/>
            <a:ext cx="3492137" cy="3962400"/>
          </a:xfrm>
          <a:prstGeom prst="rect">
            <a:avLst/>
          </a:prstGeom>
        </p:spPr>
      </p:pic>
      <p:pic>
        <p:nvPicPr>
          <p:cNvPr id="4" name="Picture 3" descr="Image result for jesus christ on the cross cathol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77273"/>
            <a:ext cx="3991432"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70694" y="24685"/>
            <a:ext cx="41234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chemeClr val="bg1"/>
                </a:solidFill>
                <a:latin typeface="Times New Roman" pitchFamily="18" charset="0"/>
                <a:cs typeface="Times New Roman" pitchFamily="18" charset="0"/>
              </a:rPr>
              <a:t>Gospel Luke</a:t>
            </a:r>
          </a:p>
          <a:p>
            <a:pPr algn="ctr"/>
            <a:r>
              <a:rPr lang="en-AU" sz="3200" b="1" dirty="0">
                <a:solidFill>
                  <a:schemeClr val="bg1"/>
                </a:solidFill>
                <a:latin typeface="Times New Roman" pitchFamily="18" charset="0"/>
                <a:cs typeface="Times New Roman" pitchFamily="18" charset="0"/>
              </a:rPr>
              <a:t>6:27-38</a:t>
            </a:r>
          </a:p>
          <a:p>
            <a:pPr algn="ctr"/>
            <a:r>
              <a:rPr lang="en-AU" sz="3200" b="1" dirty="0" err="1">
                <a:solidFill>
                  <a:srgbClr val="FFFF00"/>
                </a:solidFill>
                <a:latin typeface="Times New Roman" pitchFamily="18" charset="0"/>
                <a:cs typeface="Times New Roman" pitchFamily="18" charset="0"/>
              </a:rPr>
              <a:t>Phúc</a:t>
            </a:r>
            <a:r>
              <a:rPr lang="en-AU" sz="3200" b="1" dirty="0">
                <a:solidFill>
                  <a:srgbClr val="FFFF00"/>
                </a:solidFill>
                <a:latin typeface="Times New Roman" pitchFamily="18" charset="0"/>
                <a:cs typeface="Times New Roman" pitchFamily="18" charset="0"/>
              </a:rPr>
              <a:t> </a:t>
            </a:r>
            <a:r>
              <a:rPr lang="en-AU" sz="3200" b="1" dirty="0" err="1">
                <a:solidFill>
                  <a:srgbClr val="FFFF00"/>
                </a:solidFill>
                <a:latin typeface="Times New Roman" pitchFamily="18" charset="0"/>
                <a:cs typeface="Times New Roman" pitchFamily="18" charset="0"/>
              </a:rPr>
              <a:t>Âm</a:t>
            </a:r>
            <a:r>
              <a:rPr lang="en-AU" sz="3200" b="1" dirty="0">
                <a:solidFill>
                  <a:srgbClr val="FFFF00"/>
                </a:solidFill>
                <a:latin typeface="Times New Roman" pitchFamily="18" charset="0"/>
                <a:cs typeface="Times New Roman" pitchFamily="18" charset="0"/>
              </a:rPr>
              <a:t> </a:t>
            </a:r>
            <a:r>
              <a:rPr lang="en-AU" sz="3200" b="1" dirty="0" err="1">
                <a:solidFill>
                  <a:srgbClr val="FFFF00"/>
                </a:solidFill>
                <a:latin typeface="Times New Roman" pitchFamily="18" charset="0"/>
                <a:cs typeface="Times New Roman" pitchFamily="18" charset="0"/>
              </a:rPr>
              <a:t>theo</a:t>
            </a:r>
            <a:r>
              <a:rPr lang="en-AU" sz="3200" b="1" dirty="0">
                <a:solidFill>
                  <a:srgbClr val="FFFF00"/>
                </a:solidFill>
                <a:latin typeface="Times New Roman" pitchFamily="18" charset="0"/>
                <a:cs typeface="Times New Roman" pitchFamily="18" charset="0"/>
              </a:rPr>
              <a:t> </a:t>
            </a:r>
          </a:p>
          <a:p>
            <a:pPr algn="ctr"/>
            <a:r>
              <a:rPr lang="en-AU" sz="3200" b="1" dirty="0" err="1">
                <a:solidFill>
                  <a:srgbClr val="FFFF00"/>
                </a:solidFill>
                <a:latin typeface="Times New Roman" pitchFamily="18" charset="0"/>
                <a:cs typeface="Times New Roman" pitchFamily="18" charset="0"/>
              </a:rPr>
              <a:t>Thánh</a:t>
            </a:r>
            <a:r>
              <a:rPr lang="en-AU" sz="3200" b="1" dirty="0">
                <a:solidFill>
                  <a:srgbClr val="FFFF00"/>
                </a:solidFill>
                <a:latin typeface="Times New Roman" pitchFamily="18" charset="0"/>
                <a:cs typeface="Times New Roman" pitchFamily="18" charset="0"/>
              </a:rPr>
              <a:t> Lu-ca</a:t>
            </a:r>
          </a:p>
          <a:p>
            <a:pPr algn="ctr"/>
            <a:r>
              <a:rPr lang="en-AU" sz="3200" b="1" dirty="0">
                <a:solidFill>
                  <a:srgbClr val="FFFF00"/>
                </a:solidFill>
                <a:latin typeface="Times New Roman" pitchFamily="18" charset="0"/>
                <a:cs typeface="Times New Roman" pitchFamily="18" charset="0"/>
              </a:rPr>
              <a:t>6:27-38</a:t>
            </a:r>
          </a:p>
        </p:txBody>
      </p:sp>
    </p:spTree>
    <p:extLst>
      <p:ext uri="{BB962C8B-B14F-4D97-AF65-F5344CB8AC3E}">
        <p14:creationId xmlns:p14="http://schemas.microsoft.com/office/powerpoint/2010/main" val="117552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0"/>
            <a:ext cx="9144000" cy="2185214"/>
          </a:xfrm>
          <a:prstGeom prst="rect">
            <a:avLst/>
          </a:prstGeom>
        </p:spPr>
        <p:txBody>
          <a:bodyPr wrap="square">
            <a:spAutoFit/>
          </a:bodyPr>
          <a:lstStyle/>
          <a:p>
            <a:pPr algn="ctr"/>
            <a:r>
              <a:rPr lang="en-US" sz="3400" dirty="0" err="1">
                <a:solidFill>
                  <a:schemeClr val="bg1"/>
                </a:solidFill>
                <a:latin typeface="Tahoma" pitchFamily="34" charset="0"/>
                <a:ea typeface="Tahoma" pitchFamily="34" charset="0"/>
                <a:cs typeface="Tahoma" pitchFamily="34" charset="0"/>
              </a:rPr>
              <a:t>Khi</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ấy</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Đức</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Giê-su</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nói</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với</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các</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môn</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đệ</a:t>
            </a:r>
            <a:r>
              <a:rPr lang="en-US" sz="3400" dirty="0">
                <a:solidFill>
                  <a:schemeClr val="bg1"/>
                </a:solidFill>
                <a:latin typeface="Tahoma" pitchFamily="34" charset="0"/>
                <a:ea typeface="Tahoma" pitchFamily="34" charset="0"/>
                <a:cs typeface="Tahoma" pitchFamily="34" charset="0"/>
              </a:rPr>
              <a:t> </a:t>
            </a:r>
            <a:r>
              <a:rPr lang="en-US" sz="3400" dirty="0" err="1">
                <a:solidFill>
                  <a:schemeClr val="bg1"/>
                </a:solidFill>
                <a:latin typeface="Tahoma" pitchFamily="34" charset="0"/>
                <a:ea typeface="Tahoma" pitchFamily="34" charset="0"/>
                <a:cs typeface="Tahoma" pitchFamily="34" charset="0"/>
              </a:rPr>
              <a:t>rằng</a:t>
            </a:r>
            <a:r>
              <a:rPr lang="en-US" sz="3400" dirty="0">
                <a:solidFill>
                  <a:schemeClr val="bg1"/>
                </a:solidFill>
                <a:latin typeface="Tahoma" pitchFamily="34" charset="0"/>
                <a:ea typeface="Tahoma" pitchFamily="34" charset="0"/>
                <a:cs typeface="Tahoma" pitchFamily="34" charset="0"/>
              </a:rPr>
              <a:t>: </a:t>
            </a:r>
            <a:r>
              <a:rPr lang="vi-VN" sz="3400" dirty="0">
                <a:solidFill>
                  <a:schemeClr val="bg1"/>
                </a:solidFill>
                <a:latin typeface="Tahoma" pitchFamily="34" charset="0"/>
                <a:ea typeface="Tahoma" pitchFamily="34" charset="0"/>
                <a:cs typeface="Tahoma" pitchFamily="34" charset="0"/>
              </a:rPr>
              <a:t>"Thầy nói với anh em là những người đang nghe Thầy đây: hãy yêu kẻ thù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và làm ơn cho kẻ ghét anh em,</a:t>
            </a:r>
            <a:endParaRPr lang="en-AU" sz="3400" dirty="0">
              <a:solidFill>
                <a:schemeClr val="bg1"/>
              </a:solidFill>
              <a:latin typeface="Tahoma" pitchFamily="34" charset="0"/>
              <a:ea typeface="Tahoma" pitchFamily="34" charset="0"/>
              <a:cs typeface="Tahoma" pitchFamily="34" charset="0"/>
            </a:endParaRPr>
          </a:p>
        </p:txBody>
      </p:sp>
      <p:sp>
        <p:nvSpPr>
          <p:cNvPr id="5" name="Rectangle 4"/>
          <p:cNvSpPr/>
          <p:nvPr/>
        </p:nvSpPr>
        <p:spPr>
          <a:xfrm>
            <a:off x="0" y="119130"/>
            <a:ext cx="3429000" cy="4278094"/>
          </a:xfrm>
          <a:prstGeom prst="rect">
            <a:avLst/>
          </a:prstGeom>
        </p:spPr>
        <p:txBody>
          <a:bodyPr wrap="square">
            <a:spAutoFit/>
          </a:bodyPr>
          <a:lstStyle/>
          <a:p>
            <a:pPr algn="ctr"/>
            <a:r>
              <a:rPr lang="en-US" sz="3400" dirty="0">
                <a:solidFill>
                  <a:srgbClr val="FFFF00"/>
                </a:solidFill>
                <a:latin typeface="Tahoma" pitchFamily="34" charset="0"/>
                <a:ea typeface="Tahoma" pitchFamily="34" charset="0"/>
                <a:cs typeface="Tahoma" pitchFamily="34" charset="0"/>
              </a:rPr>
              <a:t>Jesus said to his disciples: ‘I say this to you who are listening: Love your enemies, do good to those who hate you, </a:t>
            </a:r>
            <a:endParaRPr lang="en-AU" sz="3400" dirty="0">
              <a:solidFill>
                <a:srgbClr val="FFFF00"/>
              </a:solidFill>
              <a:latin typeface="Tahoma" pitchFamily="34" charset="0"/>
              <a:ea typeface="Tahoma" pitchFamily="34" charset="0"/>
              <a:cs typeface="Tahoma" pitchFamily="34" charset="0"/>
            </a:endParaRPr>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29000" y="6438"/>
            <a:ext cx="5715000" cy="429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352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420" y="5364604"/>
            <a:ext cx="8986234" cy="1138773"/>
          </a:xfrm>
          <a:prstGeom prst="rect">
            <a:avLst/>
          </a:prstGeom>
        </p:spPr>
        <p:txBody>
          <a:bodyPr wrap="square">
            <a:spAutoFit/>
          </a:bodyPr>
          <a:lstStyle/>
          <a:p>
            <a:pPr algn="ctr"/>
            <a:r>
              <a:rPr lang="en-AU" sz="3400" dirty="0" err="1">
                <a:solidFill>
                  <a:schemeClr val="bg1"/>
                </a:solidFill>
                <a:latin typeface="Tahoma" pitchFamily="34" charset="0"/>
                <a:ea typeface="Tahoma" pitchFamily="34" charset="0"/>
                <a:cs typeface="Tahoma" pitchFamily="34" charset="0"/>
              </a:rPr>
              <a:t>hãy</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chúc</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lành</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cho</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kẻ</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nguyền</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rủa</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anh</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em</a:t>
            </a:r>
            <a:r>
              <a:rPr lang="en-AU" sz="3400" dirty="0">
                <a:solidFill>
                  <a:schemeClr val="bg1"/>
                </a:solidFill>
                <a:latin typeface="Tahoma" pitchFamily="34" charset="0"/>
                <a:ea typeface="Tahoma" pitchFamily="34" charset="0"/>
                <a:cs typeface="Tahoma" pitchFamily="34" charset="0"/>
              </a:rPr>
              <a:t> </a:t>
            </a:r>
          </a:p>
          <a:p>
            <a:pPr algn="ctr"/>
            <a:r>
              <a:rPr lang="en-AU" sz="3400" dirty="0" err="1">
                <a:solidFill>
                  <a:schemeClr val="bg1"/>
                </a:solidFill>
                <a:latin typeface="Tahoma" pitchFamily="34" charset="0"/>
                <a:ea typeface="Tahoma" pitchFamily="34" charset="0"/>
                <a:cs typeface="Tahoma" pitchFamily="34" charset="0"/>
              </a:rPr>
              <a:t>và</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cầu</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nguyện</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cho</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kẻ</a:t>
            </a:r>
            <a:r>
              <a:rPr lang="en-AU" sz="3400" dirty="0">
                <a:solidFill>
                  <a:schemeClr val="bg1"/>
                </a:solidFill>
                <a:latin typeface="Tahoma" pitchFamily="34" charset="0"/>
                <a:ea typeface="Tahoma" pitchFamily="34" charset="0"/>
                <a:cs typeface="Tahoma" pitchFamily="34" charset="0"/>
              </a:rPr>
              <a:t> vu </a:t>
            </a:r>
            <a:r>
              <a:rPr lang="en-AU" sz="3400" dirty="0" err="1">
                <a:solidFill>
                  <a:schemeClr val="bg1"/>
                </a:solidFill>
                <a:latin typeface="Tahoma" pitchFamily="34" charset="0"/>
                <a:ea typeface="Tahoma" pitchFamily="34" charset="0"/>
                <a:cs typeface="Tahoma" pitchFamily="34" charset="0"/>
              </a:rPr>
              <a:t>khống</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anh</a:t>
            </a:r>
            <a:r>
              <a:rPr lang="en-AU" sz="3400" dirty="0">
                <a:solidFill>
                  <a:schemeClr val="bg1"/>
                </a:solidFill>
                <a:latin typeface="Tahoma" pitchFamily="34" charset="0"/>
                <a:ea typeface="Tahoma" pitchFamily="34" charset="0"/>
                <a:cs typeface="Tahoma" pitchFamily="34" charset="0"/>
              </a:rPr>
              <a:t> </a:t>
            </a:r>
            <a:r>
              <a:rPr lang="en-AU" sz="3400" dirty="0" err="1">
                <a:solidFill>
                  <a:schemeClr val="bg1"/>
                </a:solidFill>
                <a:latin typeface="Tahoma" pitchFamily="34" charset="0"/>
                <a:ea typeface="Tahoma" pitchFamily="34" charset="0"/>
                <a:cs typeface="Tahoma" pitchFamily="34" charset="0"/>
              </a:rPr>
              <a:t>em</a:t>
            </a:r>
            <a:r>
              <a:rPr lang="en-AU" sz="3400" dirty="0">
                <a:solidFill>
                  <a:schemeClr val="bg1"/>
                </a:solidFill>
                <a:latin typeface="Tahoma" pitchFamily="34" charset="0"/>
                <a:ea typeface="Tahoma" pitchFamily="34" charset="0"/>
                <a:cs typeface="Tahoma" pitchFamily="34" charset="0"/>
              </a:rPr>
              <a:t>.</a:t>
            </a:r>
          </a:p>
        </p:txBody>
      </p:sp>
      <p:sp>
        <p:nvSpPr>
          <p:cNvPr id="3" name="Rectangle 2"/>
          <p:cNvSpPr/>
          <p:nvPr/>
        </p:nvSpPr>
        <p:spPr>
          <a:xfrm>
            <a:off x="223682" y="381000"/>
            <a:ext cx="2192629" cy="3881973"/>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bless those who curse you, pray for those who treat you badly. </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896" y="0"/>
            <a:ext cx="6773448" cy="507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200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672786"/>
            <a:ext cx="9144000" cy="2185214"/>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Ai vả anh má bên này,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thì hãy giơ cả má bên kia nữa.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Ai đoạt áo ngoài của anh, thì cũng đừng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cản nó lấy áo trong.</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0" y="11806"/>
            <a:ext cx="3657600" cy="480131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To the man who slaps you on one cheek, present the other cheek too; to the man who takes your cloak from you, do not refuse your tunic.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768" y="0"/>
            <a:ext cx="542123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20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4953000"/>
            <a:ext cx="8610600" cy="1138773"/>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Ai xin, thì hãy cho,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ai lấy cái gì của anh, thì đừng đòi lại.</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0" y="166352"/>
            <a:ext cx="3048000" cy="427809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Give to everyone who asks you, and do not ask for your property back from the man who robs you.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270" y="-1"/>
            <a:ext cx="6062730" cy="456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177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5181600"/>
            <a:ext cx="8763000" cy="1138773"/>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Anh em muốn người ta làm gì cho mình,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thì cũng hãy làm cho người ta như vậy.</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52400" y="457200"/>
            <a:ext cx="2457718" cy="323165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Treat others as you would like them </a:t>
            </a:r>
          </a:p>
          <a:p>
            <a:pPr algn="ctr"/>
            <a:r>
              <a:rPr lang="en-AU" sz="3400" dirty="0">
                <a:solidFill>
                  <a:srgbClr val="FFFF00"/>
                </a:solidFill>
                <a:latin typeface="Tahoma" pitchFamily="34" charset="0"/>
                <a:ea typeface="Tahoma" pitchFamily="34" charset="0"/>
                <a:cs typeface="Tahoma" pitchFamily="34" charset="0"/>
              </a:rPr>
              <a:t>to treat you. </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43200" y="0"/>
            <a:ext cx="6400800" cy="482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194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672786"/>
            <a:ext cx="9067799" cy="2185214"/>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Nếu anh em yêu thương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kẻ yêu thương mình, thì có gì là ân với nghĩa? Ngay cả người tội lỗi cũng yêu thương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kẻ yêu thương họ.</a:t>
            </a:r>
            <a:endParaRPr lang="en-AU" sz="34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5862" y="110565"/>
            <a:ext cx="3124201" cy="4278094"/>
          </a:xfrm>
          <a:prstGeom prst="rect">
            <a:avLst/>
          </a:prstGeom>
        </p:spPr>
        <p:txBody>
          <a:bodyPr wrap="square">
            <a:spAutoFit/>
          </a:bodyPr>
          <a:lstStyle/>
          <a:p>
            <a:pPr algn="ctr"/>
            <a:r>
              <a:rPr lang="en-AU" sz="3400" dirty="0">
                <a:solidFill>
                  <a:srgbClr val="FFFF00"/>
                </a:solidFill>
                <a:latin typeface="Tahoma" pitchFamily="34" charset="0"/>
                <a:ea typeface="Tahoma" pitchFamily="34" charset="0"/>
                <a:cs typeface="Tahoma" pitchFamily="34" charset="0"/>
              </a:rPr>
              <a:t>If you love those who love you, what thanks can you expect? Even sinners love those who love them. </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24201" y="-1"/>
            <a:ext cx="6019800" cy="449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991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816</Words>
  <Application>Microsoft Office PowerPoint</Application>
  <PresentationFormat>On-screen Show (4:3)</PresentationFormat>
  <Paragraphs>64</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36</cp:revision>
  <dcterms:created xsi:type="dcterms:W3CDTF">2018-11-03T12:05:36Z</dcterms:created>
  <dcterms:modified xsi:type="dcterms:W3CDTF">2019-02-18T10:26:33Z</dcterms:modified>
</cp:coreProperties>
</file>